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Lst>
  <p:sldSz cx="18288000" cy="10287000"/>
  <p:notesSz cx="6858000" cy="9144000"/>
  <p:embeddedFontLst>
    <p:embeddedFont>
      <p:font typeface="Oswald Bold" charset="1" panose="00000800000000000000"/>
      <p:regular r:id="rId11"/>
    </p:embeddedFont>
    <p:embeddedFont>
      <p:font typeface="Poppins Bold" charset="1" panose="00000800000000000000"/>
      <p:regular r:id="rId12"/>
    </p:embeddedFont>
    <p:embeddedFont>
      <p:font typeface="Poppins" charset="1" panose="00000500000000000000"/>
      <p:regular r:id="rId13"/>
    </p:embeddedFont>
    <p:embeddedFont>
      <p:font typeface="Poppins Medium" charset="1" panose="00000600000000000000"/>
      <p:regular r:id="rId1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fonts/font11.fntdata" Type="http://schemas.openxmlformats.org/officeDocument/2006/relationships/font"/><Relationship Id="rId12" Target="fonts/font12.fntdata" Type="http://schemas.openxmlformats.org/officeDocument/2006/relationships/font"/><Relationship Id="rId13" Target="fonts/font13.fntdata" Type="http://schemas.openxmlformats.org/officeDocument/2006/relationships/font"/><Relationship Id="rId14" Target="fonts/font14.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4.png" Type="http://schemas.openxmlformats.org/officeDocument/2006/relationships/image"/><Relationship Id="rId4" Target="../media/image5.png" Type="http://schemas.openxmlformats.org/officeDocument/2006/relationships/image"/><Relationship Id="rId5" Target="../media/image6.png" Type="http://schemas.openxmlformats.org/officeDocument/2006/relationships/image"/><Relationship Id="rId6" Target="../media/image7.png" Type="http://schemas.openxmlformats.org/officeDocument/2006/relationships/image"/><Relationship Id="rId7" Target="../media/image8.png" Type="http://schemas.openxmlformats.org/officeDocument/2006/relationships/image"/><Relationship Id="rId8" Target="../media/image9.sv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png" Type="http://schemas.openxmlformats.org/officeDocument/2006/relationships/image"/><Relationship Id="rId3" Target="../media/image4.png" Type="http://schemas.openxmlformats.org/officeDocument/2006/relationships/image"/><Relationship Id="rId4" Target="../media/image7.png" Type="http://schemas.openxmlformats.org/officeDocument/2006/relationships/image"/><Relationship Id="rId5" Target="../media/image10.png" Type="http://schemas.openxmlformats.org/officeDocument/2006/relationships/image"/><Relationship Id="rId6" Target="../media/image11.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12.png" Type="http://schemas.openxmlformats.org/officeDocument/2006/relationships/image"/><Relationship Id="rId4" Target="../media/image7.png" Type="http://schemas.openxmlformats.org/officeDocument/2006/relationships/image"/><Relationship Id="rId5" Target="../media/image13.png" Type="http://schemas.openxmlformats.org/officeDocument/2006/relationships/image"/><Relationship Id="rId6" Target="../media/image14.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15.jpe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822180"/>
            <a:ext cx="18729667" cy="13001511"/>
          </a:xfrm>
          <a:custGeom>
            <a:avLst/>
            <a:gdLst/>
            <a:ahLst/>
            <a:cxnLst/>
            <a:rect r="r" b="b" t="t" l="l"/>
            <a:pathLst>
              <a:path h="13001511" w="18729667">
                <a:moveTo>
                  <a:pt x="0" y="0"/>
                </a:moveTo>
                <a:lnTo>
                  <a:pt x="18729667" y="0"/>
                </a:lnTo>
                <a:lnTo>
                  <a:pt x="18729667" y="13001511"/>
                </a:lnTo>
                <a:lnTo>
                  <a:pt x="0" y="13001511"/>
                </a:lnTo>
                <a:lnTo>
                  <a:pt x="0" y="0"/>
                </a:lnTo>
                <a:close/>
              </a:path>
            </a:pathLst>
          </a:custGeom>
          <a:blipFill>
            <a:blip r:embed="rId2"/>
            <a:stretch>
              <a:fillRect l="0" t="0" r="0" b="0"/>
            </a:stretch>
          </a:blipFill>
        </p:spPr>
      </p:sp>
      <p:sp>
        <p:nvSpPr>
          <p:cNvPr name="Freeform 3" id="3"/>
          <p:cNvSpPr/>
          <p:nvPr/>
        </p:nvSpPr>
        <p:spPr>
          <a:xfrm flipH="false" flipV="false" rot="0">
            <a:off x="4974677" y="-1061669"/>
            <a:ext cx="8780314" cy="12410337"/>
          </a:xfrm>
          <a:custGeom>
            <a:avLst/>
            <a:gdLst/>
            <a:ahLst/>
            <a:cxnLst/>
            <a:rect r="r" b="b" t="t" l="l"/>
            <a:pathLst>
              <a:path h="12410337" w="8780314">
                <a:moveTo>
                  <a:pt x="0" y="0"/>
                </a:moveTo>
                <a:lnTo>
                  <a:pt x="8780313" y="0"/>
                </a:lnTo>
                <a:lnTo>
                  <a:pt x="8780313" y="12410338"/>
                </a:lnTo>
                <a:lnTo>
                  <a:pt x="0" y="12410338"/>
                </a:lnTo>
                <a:lnTo>
                  <a:pt x="0" y="0"/>
                </a:lnTo>
                <a:close/>
              </a:path>
            </a:pathLst>
          </a:custGeom>
          <a:blipFill>
            <a:blip r:embed="rId3"/>
            <a:stretch>
              <a:fillRect l="0" t="0" r="0" b="0"/>
            </a:stretch>
          </a:blipFill>
        </p:spPr>
      </p:sp>
      <p:sp>
        <p:nvSpPr>
          <p:cNvPr name="Freeform 4" id="4"/>
          <p:cNvSpPr/>
          <p:nvPr/>
        </p:nvSpPr>
        <p:spPr>
          <a:xfrm flipH="false" flipV="false" rot="0">
            <a:off x="704905" y="625532"/>
            <a:ext cx="1794622" cy="1794622"/>
          </a:xfrm>
          <a:custGeom>
            <a:avLst/>
            <a:gdLst/>
            <a:ahLst/>
            <a:cxnLst/>
            <a:rect r="r" b="b" t="t" l="l"/>
            <a:pathLst>
              <a:path h="1794622" w="1794622">
                <a:moveTo>
                  <a:pt x="0" y="0"/>
                </a:moveTo>
                <a:lnTo>
                  <a:pt x="1794622" y="0"/>
                </a:lnTo>
                <a:lnTo>
                  <a:pt x="1794622" y="1794622"/>
                </a:lnTo>
                <a:lnTo>
                  <a:pt x="0" y="1794622"/>
                </a:lnTo>
                <a:lnTo>
                  <a:pt x="0" y="0"/>
                </a:lnTo>
                <a:close/>
              </a:path>
            </a:pathLst>
          </a:custGeom>
          <a:blipFill>
            <a:blip r:embed="rId4"/>
            <a:stretch>
              <a:fillRect l="0" t="0" r="0" b="0"/>
            </a:stretch>
          </a:blipFill>
        </p:spPr>
      </p:sp>
      <p:sp>
        <p:nvSpPr>
          <p:cNvPr name="TextBox 5" id="5"/>
          <p:cNvSpPr txBox="true"/>
          <p:nvPr/>
        </p:nvSpPr>
        <p:spPr>
          <a:xfrm rot="0">
            <a:off x="2739905" y="1229473"/>
            <a:ext cx="3346103" cy="529590"/>
          </a:xfrm>
          <a:prstGeom prst="rect">
            <a:avLst/>
          </a:prstGeom>
        </p:spPr>
        <p:txBody>
          <a:bodyPr anchor="t" rtlCol="false" tIns="0" lIns="0" bIns="0" rIns="0">
            <a:spAutoFit/>
          </a:bodyPr>
          <a:lstStyle/>
          <a:p>
            <a:pPr algn="ctr">
              <a:lnSpc>
                <a:spcPts val="4409"/>
              </a:lnSpc>
            </a:pPr>
            <a:r>
              <a:rPr lang="en-US" sz="3150" b="true">
                <a:solidFill>
                  <a:srgbClr val="FFFFFF"/>
                </a:solidFill>
                <a:latin typeface="Oswald Bold"/>
                <a:ea typeface="Oswald Bold"/>
                <a:cs typeface="Oswald Bold"/>
                <a:sym typeface="Oswald Bold"/>
              </a:rPr>
              <a:t>ANGLICAN MISSIONS</a:t>
            </a:r>
          </a:p>
        </p:txBody>
      </p:sp>
      <p:sp>
        <p:nvSpPr>
          <p:cNvPr name="TextBox 6" id="6"/>
          <p:cNvSpPr txBox="true"/>
          <p:nvPr/>
        </p:nvSpPr>
        <p:spPr>
          <a:xfrm rot="0">
            <a:off x="7108376" y="8960485"/>
            <a:ext cx="4512915" cy="509906"/>
          </a:xfrm>
          <a:prstGeom prst="rect">
            <a:avLst/>
          </a:prstGeom>
        </p:spPr>
        <p:txBody>
          <a:bodyPr anchor="t" rtlCol="false" tIns="0" lIns="0" bIns="0" rIns="0">
            <a:spAutoFit/>
          </a:bodyPr>
          <a:lstStyle/>
          <a:p>
            <a:pPr algn="ctr">
              <a:lnSpc>
                <a:spcPts val="3919"/>
              </a:lnSpc>
            </a:pPr>
            <a:r>
              <a:rPr lang="en-US" sz="2799" b="true">
                <a:solidFill>
                  <a:srgbClr val="FFFFFF"/>
                </a:solidFill>
                <a:latin typeface="Poppins Bold"/>
                <a:ea typeface="Poppins Bold"/>
                <a:cs typeface="Poppins Bold"/>
                <a:sym typeface="Poppins Bold"/>
              </a:rPr>
              <a:t>anglicanmissions.org.nz</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822180"/>
            <a:ext cx="18729667" cy="13001511"/>
          </a:xfrm>
          <a:custGeom>
            <a:avLst/>
            <a:gdLst/>
            <a:ahLst/>
            <a:cxnLst/>
            <a:rect r="r" b="b" t="t" l="l"/>
            <a:pathLst>
              <a:path h="13001511" w="18729667">
                <a:moveTo>
                  <a:pt x="0" y="0"/>
                </a:moveTo>
                <a:lnTo>
                  <a:pt x="18729667" y="0"/>
                </a:lnTo>
                <a:lnTo>
                  <a:pt x="18729667" y="13001511"/>
                </a:lnTo>
                <a:lnTo>
                  <a:pt x="0" y="13001511"/>
                </a:lnTo>
                <a:lnTo>
                  <a:pt x="0" y="0"/>
                </a:lnTo>
                <a:close/>
              </a:path>
            </a:pathLst>
          </a:custGeom>
          <a:blipFill>
            <a:blip r:embed="rId2"/>
            <a:stretch>
              <a:fillRect l="0" t="0" r="0" b="0"/>
            </a:stretch>
          </a:blipFill>
        </p:spPr>
      </p:sp>
      <p:sp>
        <p:nvSpPr>
          <p:cNvPr name="Freeform 3" id="3"/>
          <p:cNvSpPr/>
          <p:nvPr/>
        </p:nvSpPr>
        <p:spPr>
          <a:xfrm flipH="false" flipV="false" rot="5400000">
            <a:off x="0" y="-4191963"/>
            <a:ext cx="18288000" cy="18288000"/>
          </a:xfrm>
          <a:custGeom>
            <a:avLst/>
            <a:gdLst/>
            <a:ahLst/>
            <a:cxnLst/>
            <a:rect r="r" b="b" t="t" l="l"/>
            <a:pathLst>
              <a:path h="18288000" w="18288000">
                <a:moveTo>
                  <a:pt x="0" y="0"/>
                </a:moveTo>
                <a:lnTo>
                  <a:pt x="18288000" y="0"/>
                </a:lnTo>
                <a:lnTo>
                  <a:pt x="18288000" y="18288000"/>
                </a:lnTo>
                <a:lnTo>
                  <a:pt x="0" y="18288000"/>
                </a:lnTo>
                <a:lnTo>
                  <a:pt x="0" y="0"/>
                </a:lnTo>
                <a:close/>
              </a:path>
            </a:pathLst>
          </a:custGeom>
          <a:blipFill>
            <a:blip r:embed="rId3"/>
            <a:stretch>
              <a:fillRect l="-40998" t="0" r="-11234" b="-31111"/>
            </a:stretch>
          </a:blipFill>
        </p:spPr>
      </p:sp>
      <p:sp>
        <p:nvSpPr>
          <p:cNvPr name="Freeform 4" id="4"/>
          <p:cNvSpPr/>
          <p:nvPr/>
        </p:nvSpPr>
        <p:spPr>
          <a:xfrm flipH="false" flipV="false" rot="0">
            <a:off x="4794798" y="-9038682"/>
            <a:ext cx="20528668" cy="25660835"/>
          </a:xfrm>
          <a:custGeom>
            <a:avLst/>
            <a:gdLst/>
            <a:ahLst/>
            <a:cxnLst/>
            <a:rect r="r" b="b" t="t" l="l"/>
            <a:pathLst>
              <a:path h="25660835" w="20528668">
                <a:moveTo>
                  <a:pt x="0" y="0"/>
                </a:moveTo>
                <a:lnTo>
                  <a:pt x="20528668" y="0"/>
                </a:lnTo>
                <a:lnTo>
                  <a:pt x="20528668" y="25660835"/>
                </a:lnTo>
                <a:lnTo>
                  <a:pt x="0" y="25660835"/>
                </a:lnTo>
                <a:lnTo>
                  <a:pt x="0" y="0"/>
                </a:lnTo>
                <a:close/>
              </a:path>
            </a:pathLst>
          </a:custGeom>
          <a:blipFill>
            <a:blip r:embed="rId4"/>
            <a:stretch>
              <a:fillRect l="0" t="0" r="0" b="0"/>
            </a:stretch>
          </a:blipFill>
        </p:spPr>
      </p:sp>
      <p:sp>
        <p:nvSpPr>
          <p:cNvPr name="Freeform 5" id="5"/>
          <p:cNvSpPr/>
          <p:nvPr/>
        </p:nvSpPr>
        <p:spPr>
          <a:xfrm flipH="false" flipV="false" rot="-64765">
            <a:off x="8388176" y="114966"/>
            <a:ext cx="12350882" cy="15438602"/>
          </a:xfrm>
          <a:custGeom>
            <a:avLst/>
            <a:gdLst/>
            <a:ahLst/>
            <a:cxnLst/>
            <a:rect r="r" b="b" t="t" l="l"/>
            <a:pathLst>
              <a:path h="15438602" w="12350882">
                <a:moveTo>
                  <a:pt x="0" y="0"/>
                </a:moveTo>
                <a:lnTo>
                  <a:pt x="12350882" y="0"/>
                </a:lnTo>
                <a:lnTo>
                  <a:pt x="12350882" y="15438602"/>
                </a:lnTo>
                <a:lnTo>
                  <a:pt x="0" y="15438602"/>
                </a:lnTo>
                <a:lnTo>
                  <a:pt x="0" y="0"/>
                </a:lnTo>
                <a:close/>
              </a:path>
            </a:pathLst>
          </a:custGeom>
          <a:blipFill>
            <a:blip r:embed="rId5"/>
            <a:stretch>
              <a:fillRect l="0" t="0" r="0" b="0"/>
            </a:stretch>
          </a:blipFill>
        </p:spPr>
      </p:sp>
      <p:grpSp>
        <p:nvGrpSpPr>
          <p:cNvPr name="Group 6" id="6"/>
          <p:cNvGrpSpPr/>
          <p:nvPr/>
        </p:nvGrpSpPr>
        <p:grpSpPr>
          <a:xfrm rot="0">
            <a:off x="0" y="8199906"/>
            <a:ext cx="18288000" cy="1487935"/>
            <a:chOff x="0" y="0"/>
            <a:chExt cx="9257772" cy="753224"/>
          </a:xfrm>
        </p:grpSpPr>
        <p:sp>
          <p:nvSpPr>
            <p:cNvPr name="Freeform 7" id="7"/>
            <p:cNvSpPr/>
            <p:nvPr/>
          </p:nvSpPr>
          <p:spPr>
            <a:xfrm flipH="false" flipV="false" rot="0">
              <a:off x="0" y="0"/>
              <a:ext cx="9257771" cy="753224"/>
            </a:xfrm>
            <a:custGeom>
              <a:avLst/>
              <a:gdLst/>
              <a:ahLst/>
              <a:cxnLst/>
              <a:rect r="r" b="b" t="t" l="l"/>
              <a:pathLst>
                <a:path h="753224" w="9257771">
                  <a:moveTo>
                    <a:pt x="0" y="0"/>
                  </a:moveTo>
                  <a:lnTo>
                    <a:pt x="9257771" y="0"/>
                  </a:lnTo>
                  <a:lnTo>
                    <a:pt x="9257771" y="753224"/>
                  </a:lnTo>
                  <a:lnTo>
                    <a:pt x="0" y="753224"/>
                  </a:lnTo>
                  <a:close/>
                </a:path>
              </a:pathLst>
            </a:custGeom>
            <a:solidFill>
              <a:srgbClr val="FF8641"/>
            </a:solidFill>
          </p:spPr>
        </p:sp>
        <p:sp>
          <p:nvSpPr>
            <p:cNvPr name="TextBox 8" id="8"/>
            <p:cNvSpPr txBox="true"/>
            <p:nvPr/>
          </p:nvSpPr>
          <p:spPr>
            <a:xfrm>
              <a:off x="0" y="-47625"/>
              <a:ext cx="9257772" cy="800849"/>
            </a:xfrm>
            <a:prstGeom prst="rect">
              <a:avLst/>
            </a:prstGeom>
          </p:spPr>
          <p:txBody>
            <a:bodyPr anchor="ctr" rtlCol="false" tIns="35964" lIns="35964" bIns="35964" rIns="35964"/>
            <a:lstStyle/>
            <a:p>
              <a:pPr algn="ctr">
                <a:lnSpc>
                  <a:spcPts val="1915"/>
                </a:lnSpc>
              </a:pPr>
            </a:p>
          </p:txBody>
        </p:sp>
      </p:grpSp>
      <p:grpSp>
        <p:nvGrpSpPr>
          <p:cNvPr name="Group 9" id="9"/>
          <p:cNvGrpSpPr/>
          <p:nvPr/>
        </p:nvGrpSpPr>
        <p:grpSpPr>
          <a:xfrm rot="0">
            <a:off x="1028700" y="725095"/>
            <a:ext cx="1715495" cy="1715495"/>
            <a:chOff x="0" y="0"/>
            <a:chExt cx="2287326" cy="2287326"/>
          </a:xfrm>
        </p:grpSpPr>
        <p:grpSp>
          <p:nvGrpSpPr>
            <p:cNvPr name="Group 10" id="10"/>
            <p:cNvGrpSpPr/>
            <p:nvPr/>
          </p:nvGrpSpPr>
          <p:grpSpPr>
            <a:xfrm rot="0">
              <a:off x="0" y="0"/>
              <a:ext cx="2287326" cy="2287326"/>
              <a:chOff x="0" y="0"/>
              <a:chExt cx="812800" cy="812800"/>
            </a:xfrm>
          </p:grpSpPr>
          <p:sp>
            <p:nvSpPr>
              <p:cNvPr name="Freeform 11" id="11"/>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name="TextBox 12" id="12"/>
              <p:cNvSpPr txBox="true"/>
              <p:nvPr/>
            </p:nvSpPr>
            <p:spPr>
              <a:xfrm>
                <a:off x="76200" y="57150"/>
                <a:ext cx="660400" cy="679450"/>
              </a:xfrm>
              <a:prstGeom prst="rect">
                <a:avLst/>
              </a:prstGeom>
            </p:spPr>
            <p:txBody>
              <a:bodyPr anchor="ctr" rtlCol="false" tIns="50800" lIns="50800" bIns="50800" rIns="50800"/>
              <a:lstStyle/>
              <a:p>
                <a:pPr algn="ctr">
                  <a:lnSpc>
                    <a:spcPts val="1387"/>
                  </a:lnSpc>
                </a:pPr>
              </a:p>
            </p:txBody>
          </p:sp>
        </p:grpSp>
        <p:sp>
          <p:nvSpPr>
            <p:cNvPr name="TextBox 13" id="13"/>
            <p:cNvSpPr txBox="true"/>
            <p:nvPr/>
          </p:nvSpPr>
          <p:spPr>
            <a:xfrm rot="0">
              <a:off x="267387" y="1108490"/>
              <a:ext cx="1404137" cy="634867"/>
            </a:xfrm>
            <a:prstGeom prst="rect">
              <a:avLst/>
            </a:prstGeom>
          </p:spPr>
          <p:txBody>
            <a:bodyPr anchor="t" rtlCol="false" tIns="0" lIns="0" bIns="0" rIns="0">
              <a:spAutoFit/>
            </a:bodyPr>
            <a:lstStyle/>
            <a:p>
              <a:pPr algn="ctr">
                <a:lnSpc>
                  <a:spcPts val="4038"/>
                </a:lnSpc>
                <a:spcBef>
                  <a:spcPct val="0"/>
                </a:spcBef>
              </a:pPr>
              <a:r>
                <a:rPr lang="en-US" b="true" sz="2884">
                  <a:solidFill>
                    <a:srgbClr val="155253"/>
                  </a:solidFill>
                  <a:latin typeface="Oswald Bold"/>
                  <a:ea typeface="Oswald Bold"/>
                  <a:cs typeface="Oswald Bold"/>
                  <a:sym typeface="Oswald Bold"/>
                </a:rPr>
                <a:t>a</a:t>
              </a:r>
              <a:r>
                <a:rPr lang="en-US" b="true" sz="2884">
                  <a:solidFill>
                    <a:srgbClr val="155253"/>
                  </a:solidFill>
                  <a:latin typeface="Oswald Bold"/>
                  <a:ea typeface="Oswald Bold"/>
                  <a:cs typeface="Oswald Bold"/>
                  <a:sym typeface="Oswald Bold"/>
                </a:rPr>
                <a:t>ppea</a:t>
              </a:r>
            </a:p>
          </p:txBody>
        </p:sp>
        <p:sp>
          <p:nvSpPr>
            <p:cNvPr name="TextBox 14" id="14"/>
            <p:cNvSpPr txBox="true"/>
            <p:nvPr/>
          </p:nvSpPr>
          <p:spPr>
            <a:xfrm rot="0">
              <a:off x="145093" y="744293"/>
              <a:ext cx="1579040" cy="634867"/>
            </a:xfrm>
            <a:prstGeom prst="rect">
              <a:avLst/>
            </a:prstGeom>
          </p:spPr>
          <p:txBody>
            <a:bodyPr anchor="t" rtlCol="false" tIns="0" lIns="0" bIns="0" rIns="0">
              <a:spAutoFit/>
            </a:bodyPr>
            <a:lstStyle/>
            <a:p>
              <a:pPr algn="ctr">
                <a:lnSpc>
                  <a:spcPts val="4038"/>
                </a:lnSpc>
              </a:pPr>
              <a:r>
                <a:rPr lang="en-US" sz="2884" b="true">
                  <a:solidFill>
                    <a:srgbClr val="155253"/>
                  </a:solidFill>
                  <a:latin typeface="Oswald Bold"/>
                  <a:ea typeface="Oswald Bold"/>
                  <a:cs typeface="Oswald Bold"/>
                  <a:sym typeface="Oswald Bold"/>
                </a:rPr>
                <a:t>lenten </a:t>
              </a:r>
            </a:p>
          </p:txBody>
        </p:sp>
        <p:sp>
          <p:nvSpPr>
            <p:cNvPr name="Freeform 15" id="15"/>
            <p:cNvSpPr/>
            <p:nvPr/>
          </p:nvSpPr>
          <p:spPr>
            <a:xfrm flipH="false" flipV="false" rot="0">
              <a:off x="1400895" y="632182"/>
              <a:ext cx="757553" cy="1033763"/>
            </a:xfrm>
            <a:custGeom>
              <a:avLst/>
              <a:gdLst/>
              <a:ahLst/>
              <a:cxnLst/>
              <a:rect r="r" b="b" t="t" l="l"/>
              <a:pathLst>
                <a:path h="1033763" w="757553">
                  <a:moveTo>
                    <a:pt x="0" y="0"/>
                  </a:moveTo>
                  <a:lnTo>
                    <a:pt x="757553" y="0"/>
                  </a:lnTo>
                  <a:lnTo>
                    <a:pt x="757553" y="1033763"/>
                  </a:lnTo>
                  <a:lnTo>
                    <a:pt x="0" y="1033763"/>
                  </a:lnTo>
                  <a:lnTo>
                    <a:pt x="0" y="0"/>
                  </a:lnTo>
                  <a:close/>
                </a:path>
              </a:pathLst>
            </a:custGeom>
            <a:blipFill>
              <a:blip r:embed="rId6"/>
              <a:stretch>
                <a:fillRect l="0" t="0" r="0" b="0"/>
              </a:stretch>
            </a:blipFill>
          </p:spPr>
        </p:sp>
        <p:sp>
          <p:nvSpPr>
            <p:cNvPr name="TextBox 16" id="16"/>
            <p:cNvSpPr txBox="true"/>
            <p:nvPr/>
          </p:nvSpPr>
          <p:spPr>
            <a:xfrm rot="0">
              <a:off x="338106" y="533609"/>
              <a:ext cx="562136" cy="501666"/>
            </a:xfrm>
            <a:prstGeom prst="rect">
              <a:avLst/>
            </a:prstGeom>
          </p:spPr>
          <p:txBody>
            <a:bodyPr anchor="t" rtlCol="false" tIns="0" lIns="0" bIns="0" rIns="0">
              <a:spAutoFit/>
            </a:bodyPr>
            <a:lstStyle/>
            <a:p>
              <a:pPr algn="ctr">
                <a:lnSpc>
                  <a:spcPts val="3082"/>
                </a:lnSpc>
              </a:pPr>
              <a:r>
                <a:rPr lang="en-US" sz="2201" b="true">
                  <a:solidFill>
                    <a:srgbClr val="00AAB9"/>
                  </a:solidFill>
                  <a:latin typeface="Poppins Bold"/>
                  <a:ea typeface="Poppins Bold"/>
                  <a:cs typeface="Poppins Bold"/>
                  <a:sym typeface="Poppins Bold"/>
                </a:rPr>
                <a:t>25</a:t>
              </a:r>
            </a:p>
          </p:txBody>
        </p:sp>
      </p:grpSp>
      <p:grpSp>
        <p:nvGrpSpPr>
          <p:cNvPr name="Group 17" id="17"/>
          <p:cNvGrpSpPr/>
          <p:nvPr/>
        </p:nvGrpSpPr>
        <p:grpSpPr>
          <a:xfrm rot="0">
            <a:off x="1154119" y="7487209"/>
            <a:ext cx="2458532" cy="2458532"/>
            <a:chOff x="0" y="0"/>
            <a:chExt cx="3278043" cy="3278043"/>
          </a:xfrm>
        </p:grpSpPr>
        <p:sp>
          <p:nvSpPr>
            <p:cNvPr name="Freeform 18" id="18"/>
            <p:cNvSpPr/>
            <p:nvPr/>
          </p:nvSpPr>
          <p:spPr>
            <a:xfrm flipH="false" flipV="false" rot="0">
              <a:off x="0" y="0"/>
              <a:ext cx="3278043" cy="3278043"/>
            </a:xfrm>
            <a:custGeom>
              <a:avLst/>
              <a:gdLst/>
              <a:ahLst/>
              <a:cxnLst/>
              <a:rect r="r" b="b" t="t" l="l"/>
              <a:pathLst>
                <a:path h="3278043" w="3278043">
                  <a:moveTo>
                    <a:pt x="0" y="0"/>
                  </a:moveTo>
                  <a:lnTo>
                    <a:pt x="3278043" y="0"/>
                  </a:lnTo>
                  <a:lnTo>
                    <a:pt x="3278043" y="3278043"/>
                  </a:lnTo>
                  <a:lnTo>
                    <a:pt x="0" y="3278043"/>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grpSp>
      <p:sp>
        <p:nvSpPr>
          <p:cNvPr name="TextBox 19" id="19"/>
          <p:cNvSpPr txBox="true"/>
          <p:nvPr/>
        </p:nvSpPr>
        <p:spPr>
          <a:xfrm rot="0">
            <a:off x="4134648" y="8607341"/>
            <a:ext cx="12485277" cy="577816"/>
          </a:xfrm>
          <a:prstGeom prst="rect">
            <a:avLst/>
          </a:prstGeom>
        </p:spPr>
        <p:txBody>
          <a:bodyPr anchor="t" rtlCol="false" tIns="0" lIns="0" bIns="0" rIns="0">
            <a:spAutoFit/>
          </a:bodyPr>
          <a:lstStyle/>
          <a:p>
            <a:pPr algn="l">
              <a:lnSpc>
                <a:spcPts val="4527"/>
              </a:lnSpc>
            </a:pPr>
            <a:r>
              <a:rPr lang="en-US" sz="3233">
                <a:solidFill>
                  <a:srgbClr val="FFFFFF"/>
                </a:solidFill>
                <a:latin typeface="Poppins"/>
                <a:ea typeface="Poppins"/>
                <a:cs typeface="Poppins"/>
                <a:sym typeface="Poppins"/>
              </a:rPr>
              <a:t>Scan or visit to learn more: </a:t>
            </a:r>
            <a:r>
              <a:rPr lang="en-US" sz="3233" b="true">
                <a:solidFill>
                  <a:srgbClr val="FFFFFF"/>
                </a:solidFill>
                <a:latin typeface="Poppins Bold"/>
                <a:ea typeface="Poppins Bold"/>
                <a:cs typeface="Poppins Bold"/>
                <a:sym typeface="Poppins Bold"/>
              </a:rPr>
              <a:t>anglicanmissions.org.nz/lent</a:t>
            </a:r>
          </a:p>
        </p:txBody>
      </p:sp>
      <p:sp>
        <p:nvSpPr>
          <p:cNvPr name="TextBox 20" id="20"/>
          <p:cNvSpPr txBox="true"/>
          <p:nvPr/>
        </p:nvSpPr>
        <p:spPr>
          <a:xfrm rot="0">
            <a:off x="3023995" y="1237817"/>
            <a:ext cx="3942882" cy="623375"/>
          </a:xfrm>
          <a:prstGeom prst="rect">
            <a:avLst/>
          </a:prstGeom>
        </p:spPr>
        <p:txBody>
          <a:bodyPr anchor="t" rtlCol="false" tIns="0" lIns="0" bIns="0" rIns="0">
            <a:spAutoFit/>
          </a:bodyPr>
          <a:lstStyle/>
          <a:p>
            <a:pPr algn="ctr">
              <a:lnSpc>
                <a:spcPts val="5196"/>
              </a:lnSpc>
            </a:pPr>
            <a:r>
              <a:rPr lang="en-US" sz="3711" b="true">
                <a:solidFill>
                  <a:srgbClr val="FFFFFF"/>
                </a:solidFill>
                <a:latin typeface="Oswald Bold"/>
                <a:ea typeface="Oswald Bold"/>
                <a:cs typeface="Oswald Bold"/>
                <a:sym typeface="Oswald Bold"/>
              </a:rPr>
              <a:t>ANGLICAN MISSIONS</a:t>
            </a:r>
          </a:p>
        </p:txBody>
      </p:sp>
      <p:sp>
        <p:nvSpPr>
          <p:cNvPr name="TextBox 21" id="21"/>
          <p:cNvSpPr txBox="true"/>
          <p:nvPr/>
        </p:nvSpPr>
        <p:spPr>
          <a:xfrm rot="0">
            <a:off x="1154119" y="3063681"/>
            <a:ext cx="7989881" cy="3144840"/>
          </a:xfrm>
          <a:prstGeom prst="rect">
            <a:avLst/>
          </a:prstGeom>
        </p:spPr>
        <p:txBody>
          <a:bodyPr anchor="t" rtlCol="false" tIns="0" lIns="0" bIns="0" rIns="0">
            <a:spAutoFit/>
          </a:bodyPr>
          <a:lstStyle/>
          <a:p>
            <a:pPr algn="l">
              <a:lnSpc>
                <a:spcPts val="3587"/>
              </a:lnSpc>
            </a:pPr>
            <a:r>
              <a:rPr lang="en-US" sz="2562" b="true">
                <a:solidFill>
                  <a:srgbClr val="FFFFFF"/>
                </a:solidFill>
                <a:latin typeface="Poppins Bold"/>
                <a:ea typeface="Poppins Bold"/>
                <a:cs typeface="Poppins Bold"/>
                <a:sym typeface="Poppins Bold"/>
              </a:rPr>
              <a:t>This Lent, partner with Anglican Missions to support work in The Solomon Islands and the Holy Land. </a:t>
            </a:r>
          </a:p>
          <a:p>
            <a:pPr algn="l">
              <a:lnSpc>
                <a:spcPts val="3587"/>
              </a:lnSpc>
            </a:pPr>
          </a:p>
          <a:p>
            <a:pPr algn="l">
              <a:lnSpc>
                <a:spcPts val="3587"/>
              </a:lnSpc>
              <a:spcBef>
                <a:spcPct val="0"/>
              </a:spcBef>
            </a:pPr>
            <a:r>
              <a:rPr lang="en-US" b="true" sz="2562">
                <a:solidFill>
                  <a:srgbClr val="FFFFFF"/>
                </a:solidFill>
                <a:latin typeface="Poppins Bold"/>
                <a:ea typeface="Poppins Bold"/>
                <a:cs typeface="Poppins Bold"/>
                <a:sym typeface="Poppins Bold"/>
              </a:rPr>
              <a:t>Your donation will go towards safe water, sustainable agriculture, disaster preparation, counselling, education and much more.</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343434"/>
        </a:solidFill>
      </p:bgPr>
    </p:bg>
    <p:spTree>
      <p:nvGrpSpPr>
        <p:cNvPr id="1" name=""/>
        <p:cNvGrpSpPr/>
        <p:nvPr/>
      </p:nvGrpSpPr>
      <p:grpSpPr>
        <a:xfrm>
          <a:off x="0" y="0"/>
          <a:ext cx="0" cy="0"/>
          <a:chOff x="0" y="0"/>
          <a:chExt cx="0" cy="0"/>
        </a:xfrm>
      </p:grpSpPr>
      <p:sp>
        <p:nvSpPr>
          <p:cNvPr name="Freeform 2" id="2"/>
          <p:cNvSpPr/>
          <p:nvPr/>
        </p:nvSpPr>
        <p:spPr>
          <a:xfrm flipH="false" flipV="false" rot="0">
            <a:off x="4331227" y="-6972925"/>
            <a:ext cx="22662519" cy="28328149"/>
          </a:xfrm>
          <a:custGeom>
            <a:avLst/>
            <a:gdLst/>
            <a:ahLst/>
            <a:cxnLst/>
            <a:rect r="r" b="b" t="t" l="l"/>
            <a:pathLst>
              <a:path h="28328149" w="22662519">
                <a:moveTo>
                  <a:pt x="0" y="0"/>
                </a:moveTo>
                <a:lnTo>
                  <a:pt x="22662519" y="0"/>
                </a:lnTo>
                <a:lnTo>
                  <a:pt x="22662519" y="28328149"/>
                </a:lnTo>
                <a:lnTo>
                  <a:pt x="0" y="28328149"/>
                </a:lnTo>
                <a:lnTo>
                  <a:pt x="0" y="0"/>
                </a:lnTo>
                <a:close/>
              </a:path>
            </a:pathLst>
          </a:custGeom>
          <a:blipFill>
            <a:blip r:embed="rId2">
              <a:alphaModFix amt="71000"/>
            </a:blip>
            <a:stretch>
              <a:fillRect l="0" t="0" r="0" b="0"/>
            </a:stretch>
          </a:blipFill>
        </p:spPr>
      </p:sp>
      <p:sp>
        <p:nvSpPr>
          <p:cNvPr name="Freeform 3" id="3"/>
          <p:cNvSpPr/>
          <p:nvPr/>
        </p:nvSpPr>
        <p:spPr>
          <a:xfrm flipH="true" flipV="false" rot="5400000">
            <a:off x="2323375" y="-6600304"/>
            <a:ext cx="18288000" cy="22934750"/>
          </a:xfrm>
          <a:custGeom>
            <a:avLst/>
            <a:gdLst/>
            <a:ahLst/>
            <a:cxnLst/>
            <a:rect r="r" b="b" t="t" l="l"/>
            <a:pathLst>
              <a:path h="22934750" w="18288000">
                <a:moveTo>
                  <a:pt x="18288000" y="0"/>
                </a:moveTo>
                <a:lnTo>
                  <a:pt x="0" y="0"/>
                </a:lnTo>
                <a:lnTo>
                  <a:pt x="0" y="22934750"/>
                </a:lnTo>
                <a:lnTo>
                  <a:pt x="18288000" y="22934750"/>
                </a:lnTo>
                <a:lnTo>
                  <a:pt x="18288000" y="0"/>
                </a:lnTo>
                <a:close/>
              </a:path>
            </a:pathLst>
          </a:custGeom>
          <a:blipFill>
            <a:blip r:embed="rId3"/>
            <a:stretch>
              <a:fillRect l="-64120" t="0" r="-26793" b="-31111"/>
            </a:stretch>
          </a:blipFill>
        </p:spPr>
      </p:sp>
      <p:grpSp>
        <p:nvGrpSpPr>
          <p:cNvPr name="Group 4" id="4"/>
          <p:cNvGrpSpPr/>
          <p:nvPr/>
        </p:nvGrpSpPr>
        <p:grpSpPr>
          <a:xfrm rot="0">
            <a:off x="7243292" y="7804997"/>
            <a:ext cx="11044708" cy="1467738"/>
            <a:chOff x="0" y="0"/>
            <a:chExt cx="1636253" cy="217443"/>
          </a:xfrm>
        </p:grpSpPr>
        <p:sp>
          <p:nvSpPr>
            <p:cNvPr name="Freeform 5" id="5"/>
            <p:cNvSpPr/>
            <p:nvPr/>
          </p:nvSpPr>
          <p:spPr>
            <a:xfrm flipH="false" flipV="false" rot="0">
              <a:off x="0" y="0"/>
              <a:ext cx="1636253" cy="217443"/>
            </a:xfrm>
            <a:custGeom>
              <a:avLst/>
              <a:gdLst/>
              <a:ahLst/>
              <a:cxnLst/>
              <a:rect r="r" b="b" t="t" l="l"/>
              <a:pathLst>
                <a:path h="217443" w="1636253">
                  <a:moveTo>
                    <a:pt x="0" y="0"/>
                  </a:moveTo>
                  <a:lnTo>
                    <a:pt x="1636253" y="0"/>
                  </a:lnTo>
                  <a:lnTo>
                    <a:pt x="1636253" y="217443"/>
                  </a:lnTo>
                  <a:lnTo>
                    <a:pt x="0" y="217443"/>
                  </a:lnTo>
                  <a:close/>
                </a:path>
              </a:pathLst>
            </a:custGeom>
            <a:solidFill>
              <a:srgbClr val="FF8641"/>
            </a:solidFill>
          </p:spPr>
        </p:sp>
        <p:sp>
          <p:nvSpPr>
            <p:cNvPr name="TextBox 6" id="6"/>
            <p:cNvSpPr txBox="true"/>
            <p:nvPr/>
          </p:nvSpPr>
          <p:spPr>
            <a:xfrm>
              <a:off x="0" y="-57150"/>
              <a:ext cx="1636253" cy="274593"/>
            </a:xfrm>
            <a:prstGeom prst="rect">
              <a:avLst/>
            </a:prstGeom>
          </p:spPr>
          <p:txBody>
            <a:bodyPr anchor="ctr" rtlCol="false" tIns="50800" lIns="50800" bIns="50800" rIns="50800"/>
            <a:lstStyle/>
            <a:p>
              <a:pPr algn="ctr">
                <a:lnSpc>
                  <a:spcPts val="2705"/>
                </a:lnSpc>
              </a:pPr>
            </a:p>
          </p:txBody>
        </p:sp>
      </p:grpSp>
      <p:grpSp>
        <p:nvGrpSpPr>
          <p:cNvPr name="Group 7" id="7"/>
          <p:cNvGrpSpPr/>
          <p:nvPr/>
        </p:nvGrpSpPr>
        <p:grpSpPr>
          <a:xfrm rot="0">
            <a:off x="1018279" y="633078"/>
            <a:ext cx="791244" cy="791244"/>
            <a:chOff x="0" y="0"/>
            <a:chExt cx="1054992" cy="1054992"/>
          </a:xfrm>
        </p:grpSpPr>
        <p:grpSp>
          <p:nvGrpSpPr>
            <p:cNvPr name="Group 8" id="8"/>
            <p:cNvGrpSpPr/>
            <p:nvPr/>
          </p:nvGrpSpPr>
          <p:grpSpPr>
            <a:xfrm rot="0">
              <a:off x="0" y="0"/>
              <a:ext cx="1054992" cy="1054992"/>
              <a:chOff x="0" y="0"/>
              <a:chExt cx="812800" cy="812800"/>
            </a:xfrm>
          </p:grpSpPr>
          <p:sp>
            <p:nvSpPr>
              <p:cNvPr name="Freeform 9" id="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name="TextBox 10" id="10"/>
              <p:cNvSpPr txBox="true"/>
              <p:nvPr/>
            </p:nvSpPr>
            <p:spPr>
              <a:xfrm>
                <a:off x="76200" y="28575"/>
                <a:ext cx="660400" cy="708025"/>
              </a:xfrm>
              <a:prstGeom prst="rect">
                <a:avLst/>
              </a:prstGeom>
            </p:spPr>
            <p:txBody>
              <a:bodyPr anchor="ctr" rtlCol="false" tIns="50800" lIns="50800" bIns="50800" rIns="50800"/>
              <a:lstStyle/>
              <a:p>
                <a:pPr algn="ctr">
                  <a:lnSpc>
                    <a:spcPts val="1959"/>
                  </a:lnSpc>
                </a:pPr>
              </a:p>
            </p:txBody>
          </p:sp>
        </p:grpSp>
        <p:sp>
          <p:nvSpPr>
            <p:cNvPr name="TextBox 11" id="11"/>
            <p:cNvSpPr txBox="true"/>
            <p:nvPr/>
          </p:nvSpPr>
          <p:spPr>
            <a:xfrm rot="0">
              <a:off x="123328" y="509057"/>
              <a:ext cx="647635" cy="295038"/>
            </a:xfrm>
            <a:prstGeom prst="rect">
              <a:avLst/>
            </a:prstGeom>
          </p:spPr>
          <p:txBody>
            <a:bodyPr anchor="t" rtlCol="false" tIns="0" lIns="0" bIns="0" rIns="0">
              <a:spAutoFit/>
            </a:bodyPr>
            <a:lstStyle/>
            <a:p>
              <a:pPr algn="ctr">
                <a:lnSpc>
                  <a:spcPts val="1862"/>
                </a:lnSpc>
                <a:spcBef>
                  <a:spcPct val="0"/>
                </a:spcBef>
              </a:pPr>
              <a:r>
                <a:rPr lang="en-US" b="true" sz="1330">
                  <a:solidFill>
                    <a:srgbClr val="155253"/>
                  </a:solidFill>
                  <a:latin typeface="Oswald Bold"/>
                  <a:ea typeface="Oswald Bold"/>
                  <a:cs typeface="Oswald Bold"/>
                  <a:sym typeface="Oswald Bold"/>
                </a:rPr>
                <a:t>a</a:t>
              </a:r>
              <a:r>
                <a:rPr lang="en-US" b="true" sz="1330">
                  <a:solidFill>
                    <a:srgbClr val="155253"/>
                  </a:solidFill>
                  <a:latin typeface="Oswald Bold"/>
                  <a:ea typeface="Oswald Bold"/>
                  <a:cs typeface="Oswald Bold"/>
                  <a:sym typeface="Oswald Bold"/>
                </a:rPr>
                <a:t>ppea</a:t>
              </a:r>
            </a:p>
          </p:txBody>
        </p:sp>
        <p:sp>
          <p:nvSpPr>
            <p:cNvPr name="TextBox 12" id="12"/>
            <p:cNvSpPr txBox="true"/>
            <p:nvPr/>
          </p:nvSpPr>
          <p:spPr>
            <a:xfrm rot="0">
              <a:off x="66922" y="341077"/>
              <a:ext cx="728306" cy="295038"/>
            </a:xfrm>
            <a:prstGeom prst="rect">
              <a:avLst/>
            </a:prstGeom>
          </p:spPr>
          <p:txBody>
            <a:bodyPr anchor="t" rtlCol="false" tIns="0" lIns="0" bIns="0" rIns="0">
              <a:spAutoFit/>
            </a:bodyPr>
            <a:lstStyle/>
            <a:p>
              <a:pPr algn="ctr">
                <a:lnSpc>
                  <a:spcPts val="1862"/>
                </a:lnSpc>
              </a:pPr>
              <a:r>
                <a:rPr lang="en-US" sz="1330" b="true">
                  <a:solidFill>
                    <a:srgbClr val="155253"/>
                  </a:solidFill>
                  <a:latin typeface="Oswald Bold"/>
                  <a:ea typeface="Oswald Bold"/>
                  <a:cs typeface="Oswald Bold"/>
                  <a:sym typeface="Oswald Bold"/>
                </a:rPr>
                <a:t>lenten </a:t>
              </a:r>
            </a:p>
          </p:txBody>
        </p:sp>
        <p:sp>
          <p:nvSpPr>
            <p:cNvPr name="Freeform 13" id="13"/>
            <p:cNvSpPr/>
            <p:nvPr/>
          </p:nvSpPr>
          <p:spPr>
            <a:xfrm flipH="false" flipV="false" rot="0">
              <a:off x="646139" y="291583"/>
              <a:ext cx="349409" cy="476806"/>
            </a:xfrm>
            <a:custGeom>
              <a:avLst/>
              <a:gdLst/>
              <a:ahLst/>
              <a:cxnLst/>
              <a:rect r="r" b="b" t="t" l="l"/>
              <a:pathLst>
                <a:path h="476806" w="349409">
                  <a:moveTo>
                    <a:pt x="0" y="0"/>
                  </a:moveTo>
                  <a:lnTo>
                    <a:pt x="349409" y="0"/>
                  </a:lnTo>
                  <a:lnTo>
                    <a:pt x="349409" y="476807"/>
                  </a:lnTo>
                  <a:lnTo>
                    <a:pt x="0" y="476807"/>
                  </a:lnTo>
                  <a:lnTo>
                    <a:pt x="0" y="0"/>
                  </a:lnTo>
                  <a:close/>
                </a:path>
              </a:pathLst>
            </a:custGeom>
            <a:blipFill>
              <a:blip r:embed="rId4"/>
              <a:stretch>
                <a:fillRect l="0" t="0" r="0" b="0"/>
              </a:stretch>
            </a:blipFill>
          </p:spPr>
        </p:sp>
        <p:sp>
          <p:nvSpPr>
            <p:cNvPr name="TextBox 14" id="14"/>
            <p:cNvSpPr txBox="true"/>
            <p:nvPr/>
          </p:nvSpPr>
          <p:spPr>
            <a:xfrm rot="0">
              <a:off x="155946" y="234378"/>
              <a:ext cx="259276" cy="243126"/>
            </a:xfrm>
            <a:prstGeom prst="rect">
              <a:avLst/>
            </a:prstGeom>
          </p:spPr>
          <p:txBody>
            <a:bodyPr anchor="t" rtlCol="false" tIns="0" lIns="0" bIns="0" rIns="0">
              <a:spAutoFit/>
            </a:bodyPr>
            <a:lstStyle/>
            <a:p>
              <a:pPr algn="ctr">
                <a:lnSpc>
                  <a:spcPts val="1421"/>
                </a:lnSpc>
              </a:pPr>
              <a:r>
                <a:rPr lang="en-US" sz="1015" b="true">
                  <a:solidFill>
                    <a:srgbClr val="00AAB9"/>
                  </a:solidFill>
                  <a:latin typeface="Poppins Bold"/>
                  <a:ea typeface="Poppins Bold"/>
                  <a:cs typeface="Poppins Bold"/>
                  <a:sym typeface="Poppins Bold"/>
                </a:rPr>
                <a:t>25</a:t>
              </a:r>
            </a:p>
          </p:txBody>
        </p:sp>
      </p:grpSp>
      <p:sp>
        <p:nvSpPr>
          <p:cNvPr name="TextBox 15" id="15"/>
          <p:cNvSpPr txBox="true"/>
          <p:nvPr/>
        </p:nvSpPr>
        <p:spPr>
          <a:xfrm rot="0">
            <a:off x="1028700" y="7117459"/>
            <a:ext cx="5387277" cy="2155276"/>
          </a:xfrm>
          <a:prstGeom prst="rect">
            <a:avLst/>
          </a:prstGeom>
        </p:spPr>
        <p:txBody>
          <a:bodyPr anchor="t" rtlCol="false" tIns="0" lIns="0" bIns="0" rIns="0">
            <a:spAutoFit/>
          </a:bodyPr>
          <a:lstStyle/>
          <a:p>
            <a:pPr algn="l">
              <a:lnSpc>
                <a:spcPts val="3433"/>
              </a:lnSpc>
              <a:spcBef>
                <a:spcPct val="0"/>
              </a:spcBef>
            </a:pPr>
            <a:r>
              <a:rPr lang="en-US" b="true" sz="2452">
                <a:solidFill>
                  <a:srgbClr val="FFFFFF"/>
                </a:solidFill>
                <a:latin typeface="Poppins Bold"/>
                <a:ea typeface="Poppins Bold"/>
                <a:cs typeface="Poppins Bold"/>
                <a:sym typeface="Poppins Bold"/>
              </a:rPr>
              <a:t>This Lent, your donation will provide access to healthcare, education and community support for those affected by the Israel/Gaza conflict.</a:t>
            </a:r>
          </a:p>
        </p:txBody>
      </p:sp>
      <p:sp>
        <p:nvSpPr>
          <p:cNvPr name="TextBox 16" id="16"/>
          <p:cNvSpPr txBox="true"/>
          <p:nvPr/>
        </p:nvSpPr>
        <p:spPr>
          <a:xfrm rot="0">
            <a:off x="1028700" y="1687402"/>
            <a:ext cx="6637637" cy="5198079"/>
          </a:xfrm>
          <a:prstGeom prst="rect">
            <a:avLst/>
          </a:prstGeom>
        </p:spPr>
        <p:txBody>
          <a:bodyPr anchor="t" rtlCol="false" tIns="0" lIns="0" bIns="0" rIns="0">
            <a:spAutoFit/>
          </a:bodyPr>
          <a:lstStyle/>
          <a:p>
            <a:pPr algn="l">
              <a:lnSpc>
                <a:spcPts val="8166"/>
              </a:lnSpc>
            </a:pPr>
            <a:r>
              <a:rPr lang="en-US" sz="8166" spc="81" b="true">
                <a:solidFill>
                  <a:srgbClr val="FFFFFF"/>
                </a:solidFill>
                <a:latin typeface="Oswald Bold"/>
                <a:ea typeface="Oswald Bold"/>
                <a:cs typeface="Oswald Bold"/>
                <a:sym typeface="Oswald Bold"/>
              </a:rPr>
              <a:t>WE CHOOSE</a:t>
            </a:r>
          </a:p>
          <a:p>
            <a:pPr algn="l">
              <a:lnSpc>
                <a:spcPts val="8166"/>
              </a:lnSpc>
            </a:pPr>
            <a:r>
              <a:rPr lang="en-US" sz="8166" spc="81" b="true">
                <a:solidFill>
                  <a:srgbClr val="FF914D"/>
                </a:solidFill>
                <a:latin typeface="Oswald Bold"/>
                <a:ea typeface="Oswald Bold"/>
                <a:cs typeface="Oswald Bold"/>
                <a:sym typeface="Oswald Bold"/>
              </a:rPr>
              <a:t>HOPE </a:t>
            </a:r>
          </a:p>
          <a:p>
            <a:pPr algn="l">
              <a:lnSpc>
                <a:spcPts val="8166"/>
              </a:lnSpc>
            </a:pPr>
            <a:r>
              <a:rPr lang="en-US" sz="8166" spc="81" b="true">
                <a:solidFill>
                  <a:srgbClr val="FFFFFF"/>
                </a:solidFill>
                <a:latin typeface="Oswald Bold"/>
                <a:ea typeface="Oswald Bold"/>
                <a:cs typeface="Oswald Bold"/>
                <a:sym typeface="Oswald Bold"/>
              </a:rPr>
              <a:t>FOR</a:t>
            </a:r>
          </a:p>
          <a:p>
            <a:pPr algn="l">
              <a:lnSpc>
                <a:spcPts val="8166"/>
              </a:lnSpc>
            </a:pPr>
            <a:r>
              <a:rPr lang="en-US" sz="8166" spc="81" b="true">
                <a:solidFill>
                  <a:srgbClr val="FFFFFF"/>
                </a:solidFill>
                <a:latin typeface="Oswald Bold"/>
                <a:ea typeface="Oswald Bold"/>
                <a:cs typeface="Oswald Bold"/>
                <a:sym typeface="Oswald Bold"/>
              </a:rPr>
              <a:t>THE HOLY</a:t>
            </a:r>
          </a:p>
          <a:p>
            <a:pPr algn="l">
              <a:lnSpc>
                <a:spcPts val="8166"/>
              </a:lnSpc>
            </a:pPr>
            <a:r>
              <a:rPr lang="en-US" sz="8166" spc="81" b="true">
                <a:solidFill>
                  <a:srgbClr val="FFFFFF"/>
                </a:solidFill>
                <a:latin typeface="Oswald Bold"/>
                <a:ea typeface="Oswald Bold"/>
                <a:cs typeface="Oswald Bold"/>
                <a:sym typeface="Oswald Bold"/>
              </a:rPr>
              <a:t>LAND</a:t>
            </a:r>
          </a:p>
        </p:txBody>
      </p:sp>
      <p:sp>
        <p:nvSpPr>
          <p:cNvPr name="TextBox 17" id="17"/>
          <p:cNvSpPr txBox="true"/>
          <p:nvPr/>
        </p:nvSpPr>
        <p:spPr>
          <a:xfrm rot="0">
            <a:off x="7666337" y="7992621"/>
            <a:ext cx="6821343" cy="1016290"/>
          </a:xfrm>
          <a:prstGeom prst="rect">
            <a:avLst/>
          </a:prstGeom>
        </p:spPr>
        <p:txBody>
          <a:bodyPr anchor="t" rtlCol="false" tIns="0" lIns="0" bIns="0" rIns="0">
            <a:spAutoFit/>
          </a:bodyPr>
          <a:lstStyle/>
          <a:p>
            <a:pPr algn="l">
              <a:lnSpc>
                <a:spcPts val="4063"/>
              </a:lnSpc>
            </a:pPr>
            <a:r>
              <a:rPr lang="en-US" sz="2902">
                <a:solidFill>
                  <a:srgbClr val="FFFFFF"/>
                </a:solidFill>
                <a:latin typeface="Poppins"/>
                <a:ea typeface="Poppins"/>
                <a:cs typeface="Poppins"/>
                <a:sym typeface="Poppins"/>
              </a:rPr>
              <a:t>Scan to learn more or visit:</a:t>
            </a:r>
          </a:p>
          <a:p>
            <a:pPr algn="l">
              <a:lnSpc>
                <a:spcPts val="4063"/>
              </a:lnSpc>
            </a:pPr>
            <a:r>
              <a:rPr lang="en-US" sz="2902" b="true">
                <a:solidFill>
                  <a:srgbClr val="FFFFFF"/>
                </a:solidFill>
                <a:latin typeface="Poppins Bold"/>
                <a:ea typeface="Poppins Bold"/>
                <a:cs typeface="Poppins Bold"/>
                <a:sym typeface="Poppins Bold"/>
              </a:rPr>
              <a:t> anglicanmissions.org.nz/holy-land</a:t>
            </a:r>
          </a:p>
        </p:txBody>
      </p:sp>
      <p:sp>
        <p:nvSpPr>
          <p:cNvPr name="TextBox 18" id="18"/>
          <p:cNvSpPr txBox="true"/>
          <p:nvPr/>
        </p:nvSpPr>
        <p:spPr>
          <a:xfrm rot="0">
            <a:off x="1939504" y="840694"/>
            <a:ext cx="2258373" cy="347437"/>
          </a:xfrm>
          <a:prstGeom prst="rect">
            <a:avLst/>
          </a:prstGeom>
        </p:spPr>
        <p:txBody>
          <a:bodyPr anchor="t" rtlCol="false" tIns="0" lIns="0" bIns="0" rIns="0">
            <a:spAutoFit/>
          </a:bodyPr>
          <a:lstStyle/>
          <a:p>
            <a:pPr algn="ctr">
              <a:lnSpc>
                <a:spcPts val="2976"/>
              </a:lnSpc>
            </a:pPr>
            <a:r>
              <a:rPr lang="en-US" sz="2126" b="true">
                <a:solidFill>
                  <a:srgbClr val="FFFFFF"/>
                </a:solidFill>
                <a:latin typeface="Oswald Bold"/>
                <a:ea typeface="Oswald Bold"/>
                <a:cs typeface="Oswald Bold"/>
                <a:sym typeface="Oswald Bold"/>
              </a:rPr>
              <a:t>ANGLICAN MISSIONS</a:t>
            </a:r>
          </a:p>
        </p:txBody>
      </p:sp>
      <p:grpSp>
        <p:nvGrpSpPr>
          <p:cNvPr name="Group 19" id="19"/>
          <p:cNvGrpSpPr/>
          <p:nvPr/>
        </p:nvGrpSpPr>
        <p:grpSpPr>
          <a:xfrm rot="0">
            <a:off x="15058650" y="7191149"/>
            <a:ext cx="2695433" cy="2695433"/>
            <a:chOff x="0" y="0"/>
            <a:chExt cx="3593911" cy="3593911"/>
          </a:xfrm>
        </p:grpSpPr>
        <p:sp>
          <p:nvSpPr>
            <p:cNvPr name="Freeform 20" id="20"/>
            <p:cNvSpPr/>
            <p:nvPr/>
          </p:nvSpPr>
          <p:spPr>
            <a:xfrm flipH="false" flipV="false" rot="0">
              <a:off x="0" y="0"/>
              <a:ext cx="3593911" cy="3593911"/>
            </a:xfrm>
            <a:custGeom>
              <a:avLst/>
              <a:gdLst/>
              <a:ahLst/>
              <a:cxnLst/>
              <a:rect r="r" b="b" t="t" l="l"/>
              <a:pathLst>
                <a:path h="3593911" w="3593911">
                  <a:moveTo>
                    <a:pt x="0" y="0"/>
                  </a:moveTo>
                  <a:lnTo>
                    <a:pt x="3593911" y="0"/>
                  </a:lnTo>
                  <a:lnTo>
                    <a:pt x="3593911" y="3593911"/>
                  </a:lnTo>
                  <a:lnTo>
                    <a:pt x="0" y="3593911"/>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343434"/>
        </a:solidFill>
      </p:bgPr>
    </p:bg>
    <p:spTree>
      <p:nvGrpSpPr>
        <p:cNvPr id="1" name=""/>
        <p:cNvGrpSpPr/>
        <p:nvPr/>
      </p:nvGrpSpPr>
      <p:grpSpPr>
        <a:xfrm>
          <a:off x="0" y="0"/>
          <a:ext cx="0" cy="0"/>
          <a:chOff x="0" y="0"/>
          <a:chExt cx="0" cy="0"/>
        </a:xfrm>
      </p:grpSpPr>
      <p:sp>
        <p:nvSpPr>
          <p:cNvPr name="Freeform 2" id="2"/>
          <p:cNvSpPr/>
          <p:nvPr/>
        </p:nvSpPr>
        <p:spPr>
          <a:xfrm flipH="false" flipV="false" rot="0">
            <a:off x="3068691" y="-10387859"/>
            <a:ext cx="24850175" cy="31062718"/>
          </a:xfrm>
          <a:custGeom>
            <a:avLst/>
            <a:gdLst/>
            <a:ahLst/>
            <a:cxnLst/>
            <a:rect r="r" b="b" t="t" l="l"/>
            <a:pathLst>
              <a:path h="31062718" w="24850175">
                <a:moveTo>
                  <a:pt x="0" y="0"/>
                </a:moveTo>
                <a:lnTo>
                  <a:pt x="24850174" y="0"/>
                </a:lnTo>
                <a:lnTo>
                  <a:pt x="24850174" y="31062718"/>
                </a:lnTo>
                <a:lnTo>
                  <a:pt x="0" y="31062718"/>
                </a:lnTo>
                <a:lnTo>
                  <a:pt x="0" y="0"/>
                </a:lnTo>
                <a:close/>
              </a:path>
            </a:pathLst>
          </a:custGeom>
          <a:blipFill>
            <a:blip r:embed="rId2"/>
            <a:stretch>
              <a:fillRect l="0" t="0" r="0" b="0"/>
            </a:stretch>
          </a:blipFill>
        </p:spPr>
      </p:sp>
      <p:sp>
        <p:nvSpPr>
          <p:cNvPr name="Freeform 3" id="3"/>
          <p:cNvSpPr/>
          <p:nvPr/>
        </p:nvSpPr>
        <p:spPr>
          <a:xfrm flipH="true" flipV="false" rot="5400000">
            <a:off x="2323375" y="-6600304"/>
            <a:ext cx="18288000" cy="22934750"/>
          </a:xfrm>
          <a:custGeom>
            <a:avLst/>
            <a:gdLst/>
            <a:ahLst/>
            <a:cxnLst/>
            <a:rect r="r" b="b" t="t" l="l"/>
            <a:pathLst>
              <a:path h="22934750" w="18288000">
                <a:moveTo>
                  <a:pt x="18288000" y="0"/>
                </a:moveTo>
                <a:lnTo>
                  <a:pt x="0" y="0"/>
                </a:lnTo>
                <a:lnTo>
                  <a:pt x="0" y="22934750"/>
                </a:lnTo>
                <a:lnTo>
                  <a:pt x="18288000" y="22934750"/>
                </a:lnTo>
                <a:lnTo>
                  <a:pt x="18288000" y="0"/>
                </a:lnTo>
                <a:close/>
              </a:path>
            </a:pathLst>
          </a:custGeom>
          <a:blipFill>
            <a:blip r:embed="rId3"/>
            <a:stretch>
              <a:fillRect l="-64120" t="0" r="-26793" b="-31111"/>
            </a:stretch>
          </a:blipFill>
        </p:spPr>
      </p:sp>
      <p:grpSp>
        <p:nvGrpSpPr>
          <p:cNvPr name="Group 4" id="4"/>
          <p:cNvGrpSpPr/>
          <p:nvPr/>
        </p:nvGrpSpPr>
        <p:grpSpPr>
          <a:xfrm rot="0">
            <a:off x="7243292" y="7804997"/>
            <a:ext cx="11044708" cy="1467738"/>
            <a:chOff x="0" y="0"/>
            <a:chExt cx="1636253" cy="217443"/>
          </a:xfrm>
        </p:grpSpPr>
        <p:sp>
          <p:nvSpPr>
            <p:cNvPr name="Freeform 5" id="5"/>
            <p:cNvSpPr/>
            <p:nvPr/>
          </p:nvSpPr>
          <p:spPr>
            <a:xfrm flipH="false" flipV="false" rot="0">
              <a:off x="0" y="0"/>
              <a:ext cx="1636253" cy="217443"/>
            </a:xfrm>
            <a:custGeom>
              <a:avLst/>
              <a:gdLst/>
              <a:ahLst/>
              <a:cxnLst/>
              <a:rect r="r" b="b" t="t" l="l"/>
              <a:pathLst>
                <a:path h="217443" w="1636253">
                  <a:moveTo>
                    <a:pt x="0" y="0"/>
                  </a:moveTo>
                  <a:lnTo>
                    <a:pt x="1636253" y="0"/>
                  </a:lnTo>
                  <a:lnTo>
                    <a:pt x="1636253" y="217443"/>
                  </a:lnTo>
                  <a:lnTo>
                    <a:pt x="0" y="217443"/>
                  </a:lnTo>
                  <a:close/>
                </a:path>
              </a:pathLst>
            </a:custGeom>
            <a:solidFill>
              <a:srgbClr val="063E52"/>
            </a:solidFill>
          </p:spPr>
        </p:sp>
        <p:sp>
          <p:nvSpPr>
            <p:cNvPr name="TextBox 6" id="6"/>
            <p:cNvSpPr txBox="true"/>
            <p:nvPr/>
          </p:nvSpPr>
          <p:spPr>
            <a:xfrm>
              <a:off x="0" y="-57150"/>
              <a:ext cx="1636253" cy="274593"/>
            </a:xfrm>
            <a:prstGeom prst="rect">
              <a:avLst/>
            </a:prstGeom>
          </p:spPr>
          <p:txBody>
            <a:bodyPr anchor="ctr" rtlCol="false" tIns="50800" lIns="50800" bIns="50800" rIns="50800"/>
            <a:lstStyle/>
            <a:p>
              <a:pPr algn="ctr">
                <a:lnSpc>
                  <a:spcPts val="2705"/>
                </a:lnSpc>
              </a:pPr>
            </a:p>
          </p:txBody>
        </p:sp>
      </p:grpSp>
      <p:grpSp>
        <p:nvGrpSpPr>
          <p:cNvPr name="Group 7" id="7"/>
          <p:cNvGrpSpPr/>
          <p:nvPr/>
        </p:nvGrpSpPr>
        <p:grpSpPr>
          <a:xfrm rot="0">
            <a:off x="1028700" y="633078"/>
            <a:ext cx="791244" cy="791244"/>
            <a:chOff x="0" y="0"/>
            <a:chExt cx="1054992" cy="1054992"/>
          </a:xfrm>
        </p:grpSpPr>
        <p:grpSp>
          <p:nvGrpSpPr>
            <p:cNvPr name="Group 8" id="8"/>
            <p:cNvGrpSpPr/>
            <p:nvPr/>
          </p:nvGrpSpPr>
          <p:grpSpPr>
            <a:xfrm rot="0">
              <a:off x="0" y="0"/>
              <a:ext cx="1054992" cy="1054992"/>
              <a:chOff x="0" y="0"/>
              <a:chExt cx="812800" cy="812800"/>
            </a:xfrm>
          </p:grpSpPr>
          <p:sp>
            <p:nvSpPr>
              <p:cNvPr name="Freeform 9" id="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name="TextBox 10" id="10"/>
              <p:cNvSpPr txBox="true"/>
              <p:nvPr/>
            </p:nvSpPr>
            <p:spPr>
              <a:xfrm>
                <a:off x="76200" y="28575"/>
                <a:ext cx="660400" cy="708025"/>
              </a:xfrm>
              <a:prstGeom prst="rect">
                <a:avLst/>
              </a:prstGeom>
            </p:spPr>
            <p:txBody>
              <a:bodyPr anchor="ctr" rtlCol="false" tIns="50800" lIns="50800" bIns="50800" rIns="50800"/>
              <a:lstStyle/>
              <a:p>
                <a:pPr algn="ctr">
                  <a:lnSpc>
                    <a:spcPts val="1959"/>
                  </a:lnSpc>
                </a:pPr>
              </a:p>
            </p:txBody>
          </p:sp>
        </p:grpSp>
        <p:sp>
          <p:nvSpPr>
            <p:cNvPr name="TextBox 11" id="11"/>
            <p:cNvSpPr txBox="true"/>
            <p:nvPr/>
          </p:nvSpPr>
          <p:spPr>
            <a:xfrm rot="0">
              <a:off x="123328" y="509057"/>
              <a:ext cx="647635" cy="295038"/>
            </a:xfrm>
            <a:prstGeom prst="rect">
              <a:avLst/>
            </a:prstGeom>
          </p:spPr>
          <p:txBody>
            <a:bodyPr anchor="t" rtlCol="false" tIns="0" lIns="0" bIns="0" rIns="0">
              <a:spAutoFit/>
            </a:bodyPr>
            <a:lstStyle/>
            <a:p>
              <a:pPr algn="ctr">
                <a:lnSpc>
                  <a:spcPts val="1862"/>
                </a:lnSpc>
                <a:spcBef>
                  <a:spcPct val="0"/>
                </a:spcBef>
              </a:pPr>
              <a:r>
                <a:rPr lang="en-US" b="true" sz="1330">
                  <a:solidFill>
                    <a:srgbClr val="155253"/>
                  </a:solidFill>
                  <a:latin typeface="Oswald Bold"/>
                  <a:ea typeface="Oswald Bold"/>
                  <a:cs typeface="Oswald Bold"/>
                  <a:sym typeface="Oswald Bold"/>
                </a:rPr>
                <a:t>a</a:t>
              </a:r>
              <a:r>
                <a:rPr lang="en-US" b="true" sz="1330">
                  <a:solidFill>
                    <a:srgbClr val="155253"/>
                  </a:solidFill>
                  <a:latin typeface="Oswald Bold"/>
                  <a:ea typeface="Oswald Bold"/>
                  <a:cs typeface="Oswald Bold"/>
                  <a:sym typeface="Oswald Bold"/>
                </a:rPr>
                <a:t>ppea</a:t>
              </a:r>
            </a:p>
          </p:txBody>
        </p:sp>
        <p:sp>
          <p:nvSpPr>
            <p:cNvPr name="TextBox 12" id="12"/>
            <p:cNvSpPr txBox="true"/>
            <p:nvPr/>
          </p:nvSpPr>
          <p:spPr>
            <a:xfrm rot="0">
              <a:off x="66922" y="341077"/>
              <a:ext cx="728306" cy="295038"/>
            </a:xfrm>
            <a:prstGeom prst="rect">
              <a:avLst/>
            </a:prstGeom>
          </p:spPr>
          <p:txBody>
            <a:bodyPr anchor="t" rtlCol="false" tIns="0" lIns="0" bIns="0" rIns="0">
              <a:spAutoFit/>
            </a:bodyPr>
            <a:lstStyle/>
            <a:p>
              <a:pPr algn="ctr">
                <a:lnSpc>
                  <a:spcPts val="1862"/>
                </a:lnSpc>
              </a:pPr>
              <a:r>
                <a:rPr lang="en-US" sz="1330" b="true">
                  <a:solidFill>
                    <a:srgbClr val="155253"/>
                  </a:solidFill>
                  <a:latin typeface="Oswald Bold"/>
                  <a:ea typeface="Oswald Bold"/>
                  <a:cs typeface="Oswald Bold"/>
                  <a:sym typeface="Oswald Bold"/>
                </a:rPr>
                <a:t>lenten </a:t>
              </a:r>
            </a:p>
          </p:txBody>
        </p:sp>
        <p:sp>
          <p:nvSpPr>
            <p:cNvPr name="Freeform 13" id="13"/>
            <p:cNvSpPr/>
            <p:nvPr/>
          </p:nvSpPr>
          <p:spPr>
            <a:xfrm flipH="false" flipV="false" rot="0">
              <a:off x="646139" y="291583"/>
              <a:ext cx="349409" cy="476806"/>
            </a:xfrm>
            <a:custGeom>
              <a:avLst/>
              <a:gdLst/>
              <a:ahLst/>
              <a:cxnLst/>
              <a:rect r="r" b="b" t="t" l="l"/>
              <a:pathLst>
                <a:path h="476806" w="349409">
                  <a:moveTo>
                    <a:pt x="0" y="0"/>
                  </a:moveTo>
                  <a:lnTo>
                    <a:pt x="349409" y="0"/>
                  </a:lnTo>
                  <a:lnTo>
                    <a:pt x="349409" y="476807"/>
                  </a:lnTo>
                  <a:lnTo>
                    <a:pt x="0" y="476807"/>
                  </a:lnTo>
                  <a:lnTo>
                    <a:pt x="0" y="0"/>
                  </a:lnTo>
                  <a:close/>
                </a:path>
              </a:pathLst>
            </a:custGeom>
            <a:blipFill>
              <a:blip r:embed="rId4"/>
              <a:stretch>
                <a:fillRect l="0" t="0" r="0" b="0"/>
              </a:stretch>
            </a:blipFill>
          </p:spPr>
        </p:sp>
        <p:sp>
          <p:nvSpPr>
            <p:cNvPr name="TextBox 14" id="14"/>
            <p:cNvSpPr txBox="true"/>
            <p:nvPr/>
          </p:nvSpPr>
          <p:spPr>
            <a:xfrm rot="0">
              <a:off x="155946" y="234378"/>
              <a:ext cx="259276" cy="243126"/>
            </a:xfrm>
            <a:prstGeom prst="rect">
              <a:avLst/>
            </a:prstGeom>
          </p:spPr>
          <p:txBody>
            <a:bodyPr anchor="t" rtlCol="false" tIns="0" lIns="0" bIns="0" rIns="0">
              <a:spAutoFit/>
            </a:bodyPr>
            <a:lstStyle/>
            <a:p>
              <a:pPr algn="ctr">
                <a:lnSpc>
                  <a:spcPts val="1421"/>
                </a:lnSpc>
              </a:pPr>
              <a:r>
                <a:rPr lang="en-US" sz="1015" b="true">
                  <a:solidFill>
                    <a:srgbClr val="00AAB9"/>
                  </a:solidFill>
                  <a:latin typeface="Poppins Bold"/>
                  <a:ea typeface="Poppins Bold"/>
                  <a:cs typeface="Poppins Bold"/>
                  <a:sym typeface="Poppins Bold"/>
                </a:rPr>
                <a:t>25</a:t>
              </a:r>
            </a:p>
          </p:txBody>
        </p:sp>
      </p:grpSp>
      <p:sp>
        <p:nvSpPr>
          <p:cNvPr name="TextBox 15" id="15"/>
          <p:cNvSpPr txBox="true"/>
          <p:nvPr/>
        </p:nvSpPr>
        <p:spPr>
          <a:xfrm rot="0">
            <a:off x="1099499" y="7234550"/>
            <a:ext cx="5728433" cy="2023750"/>
          </a:xfrm>
          <a:prstGeom prst="rect">
            <a:avLst/>
          </a:prstGeom>
        </p:spPr>
        <p:txBody>
          <a:bodyPr anchor="t" rtlCol="false" tIns="0" lIns="0" bIns="0" rIns="0">
            <a:spAutoFit/>
          </a:bodyPr>
          <a:lstStyle/>
          <a:p>
            <a:pPr algn="l">
              <a:lnSpc>
                <a:spcPts val="3247"/>
              </a:lnSpc>
              <a:spcBef>
                <a:spcPct val="0"/>
              </a:spcBef>
            </a:pPr>
            <a:r>
              <a:rPr lang="en-US" b="true" sz="2319">
                <a:solidFill>
                  <a:srgbClr val="FFFFFF"/>
                </a:solidFill>
                <a:latin typeface="Poppins Bold"/>
                <a:ea typeface="Poppins Bold"/>
                <a:cs typeface="Poppins Bold"/>
                <a:sym typeface="Poppins Bold"/>
              </a:rPr>
              <a:t>This Lent, your donation provide agriculture, safe water and disaster preparation for the people of Ontong Java - one of the most remotely inhabited islands in the world.</a:t>
            </a:r>
          </a:p>
        </p:txBody>
      </p:sp>
      <p:sp>
        <p:nvSpPr>
          <p:cNvPr name="TextBox 16" id="16"/>
          <p:cNvSpPr txBox="true"/>
          <p:nvPr/>
        </p:nvSpPr>
        <p:spPr>
          <a:xfrm rot="0">
            <a:off x="7511881" y="7992621"/>
            <a:ext cx="6821343" cy="1016290"/>
          </a:xfrm>
          <a:prstGeom prst="rect">
            <a:avLst/>
          </a:prstGeom>
        </p:spPr>
        <p:txBody>
          <a:bodyPr anchor="t" rtlCol="false" tIns="0" lIns="0" bIns="0" rIns="0">
            <a:spAutoFit/>
          </a:bodyPr>
          <a:lstStyle/>
          <a:p>
            <a:pPr algn="l">
              <a:lnSpc>
                <a:spcPts val="4063"/>
              </a:lnSpc>
            </a:pPr>
            <a:r>
              <a:rPr lang="en-US" sz="2902">
                <a:solidFill>
                  <a:srgbClr val="FFFFFF"/>
                </a:solidFill>
                <a:latin typeface="Poppins"/>
                <a:ea typeface="Poppins"/>
                <a:cs typeface="Poppins"/>
                <a:sym typeface="Poppins"/>
              </a:rPr>
              <a:t>Scan to learn more or visit:</a:t>
            </a:r>
          </a:p>
          <a:p>
            <a:pPr algn="l">
              <a:lnSpc>
                <a:spcPts val="4063"/>
              </a:lnSpc>
            </a:pPr>
            <a:r>
              <a:rPr lang="en-US" sz="2902" b="true">
                <a:solidFill>
                  <a:srgbClr val="FFFFFF"/>
                </a:solidFill>
                <a:latin typeface="Poppins Bold"/>
                <a:ea typeface="Poppins Bold"/>
                <a:cs typeface="Poppins Bold"/>
                <a:sym typeface="Poppins Bold"/>
              </a:rPr>
              <a:t> anglicanmissions.org.nz/holy-land</a:t>
            </a:r>
          </a:p>
        </p:txBody>
      </p:sp>
      <p:sp>
        <p:nvSpPr>
          <p:cNvPr name="TextBox 17" id="17"/>
          <p:cNvSpPr txBox="true"/>
          <p:nvPr/>
        </p:nvSpPr>
        <p:spPr>
          <a:xfrm rot="0">
            <a:off x="1949925" y="840694"/>
            <a:ext cx="2258373" cy="347437"/>
          </a:xfrm>
          <a:prstGeom prst="rect">
            <a:avLst/>
          </a:prstGeom>
        </p:spPr>
        <p:txBody>
          <a:bodyPr anchor="t" rtlCol="false" tIns="0" lIns="0" bIns="0" rIns="0">
            <a:spAutoFit/>
          </a:bodyPr>
          <a:lstStyle/>
          <a:p>
            <a:pPr algn="ctr">
              <a:lnSpc>
                <a:spcPts val="2976"/>
              </a:lnSpc>
            </a:pPr>
            <a:r>
              <a:rPr lang="en-US" sz="2126" b="true">
                <a:solidFill>
                  <a:srgbClr val="FFFFFF"/>
                </a:solidFill>
                <a:latin typeface="Oswald Bold"/>
                <a:ea typeface="Oswald Bold"/>
                <a:cs typeface="Oswald Bold"/>
                <a:sym typeface="Oswald Bold"/>
              </a:rPr>
              <a:t>ANGLICAN MISSIONS</a:t>
            </a:r>
          </a:p>
        </p:txBody>
      </p:sp>
      <p:grpSp>
        <p:nvGrpSpPr>
          <p:cNvPr name="Group 18" id="18"/>
          <p:cNvGrpSpPr/>
          <p:nvPr/>
        </p:nvGrpSpPr>
        <p:grpSpPr>
          <a:xfrm rot="0">
            <a:off x="15058650" y="7191149"/>
            <a:ext cx="2695433" cy="2695433"/>
            <a:chOff x="0" y="0"/>
            <a:chExt cx="3593911" cy="3593911"/>
          </a:xfrm>
        </p:grpSpPr>
        <p:sp>
          <p:nvSpPr>
            <p:cNvPr name="Freeform 19" id="19"/>
            <p:cNvSpPr/>
            <p:nvPr/>
          </p:nvSpPr>
          <p:spPr>
            <a:xfrm flipH="false" flipV="false" rot="0">
              <a:off x="0" y="0"/>
              <a:ext cx="3593911" cy="3593911"/>
            </a:xfrm>
            <a:custGeom>
              <a:avLst/>
              <a:gdLst/>
              <a:ahLst/>
              <a:cxnLst/>
              <a:rect r="r" b="b" t="t" l="l"/>
              <a:pathLst>
                <a:path h="3593911" w="3593911">
                  <a:moveTo>
                    <a:pt x="0" y="0"/>
                  </a:moveTo>
                  <a:lnTo>
                    <a:pt x="3593911" y="0"/>
                  </a:lnTo>
                  <a:lnTo>
                    <a:pt x="3593911" y="3593911"/>
                  </a:lnTo>
                  <a:lnTo>
                    <a:pt x="0" y="3593911"/>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sp>
        <p:nvSpPr>
          <p:cNvPr name="TextBox 20" id="20"/>
          <p:cNvSpPr txBox="true"/>
          <p:nvPr/>
        </p:nvSpPr>
        <p:spPr>
          <a:xfrm rot="0">
            <a:off x="1089642" y="2015454"/>
            <a:ext cx="6917286" cy="4984740"/>
          </a:xfrm>
          <a:prstGeom prst="rect">
            <a:avLst/>
          </a:prstGeom>
        </p:spPr>
        <p:txBody>
          <a:bodyPr anchor="t" rtlCol="false" tIns="0" lIns="0" bIns="0" rIns="0">
            <a:spAutoFit/>
          </a:bodyPr>
          <a:lstStyle/>
          <a:p>
            <a:pPr algn="just">
              <a:lnSpc>
                <a:spcPts val="9686"/>
              </a:lnSpc>
            </a:pPr>
            <a:r>
              <a:rPr lang="en-US" b="true" sz="9686" spc="96">
                <a:solidFill>
                  <a:srgbClr val="00AAB9"/>
                </a:solidFill>
                <a:latin typeface="Oswald Bold"/>
                <a:ea typeface="Oswald Bold"/>
                <a:cs typeface="Oswald Bold"/>
                <a:sym typeface="Oswald Bold"/>
              </a:rPr>
              <a:t>ONTONG JAVA </a:t>
            </a:r>
            <a:r>
              <a:rPr lang="en-US" b="true" sz="9686" spc="96">
                <a:solidFill>
                  <a:srgbClr val="FFFFFF"/>
                </a:solidFill>
                <a:latin typeface="Oswald Bold"/>
                <a:ea typeface="Oswald Bold"/>
                <a:cs typeface="Oswald Bold"/>
                <a:sym typeface="Oswald Bold"/>
              </a:rPr>
              <a:t>RESILIENCE</a:t>
            </a:r>
            <a:r>
              <a:rPr lang="en-US" b="true" sz="9686" spc="96">
                <a:solidFill>
                  <a:srgbClr val="00AAB9"/>
                </a:solidFill>
                <a:latin typeface="Oswald Bold"/>
                <a:ea typeface="Oswald Bold"/>
                <a:cs typeface="Oswald Bold"/>
                <a:sym typeface="Oswald Bold"/>
              </a:rPr>
              <a:t> PROJECT</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822180"/>
            <a:ext cx="18729667" cy="13001511"/>
          </a:xfrm>
          <a:custGeom>
            <a:avLst/>
            <a:gdLst/>
            <a:ahLst/>
            <a:cxnLst/>
            <a:rect r="r" b="b" t="t" l="l"/>
            <a:pathLst>
              <a:path h="13001511" w="18729667">
                <a:moveTo>
                  <a:pt x="0" y="0"/>
                </a:moveTo>
                <a:lnTo>
                  <a:pt x="18729667" y="0"/>
                </a:lnTo>
                <a:lnTo>
                  <a:pt x="18729667" y="13001511"/>
                </a:lnTo>
                <a:lnTo>
                  <a:pt x="0" y="13001511"/>
                </a:lnTo>
                <a:lnTo>
                  <a:pt x="0" y="0"/>
                </a:lnTo>
                <a:close/>
              </a:path>
            </a:pathLst>
          </a:custGeom>
          <a:blipFill>
            <a:blip r:embed="rId2"/>
            <a:stretch>
              <a:fillRect l="0" t="0" r="0" b="0"/>
            </a:stretch>
          </a:blipFill>
        </p:spPr>
      </p:sp>
      <p:sp>
        <p:nvSpPr>
          <p:cNvPr name="Freeform 3" id="3"/>
          <p:cNvSpPr/>
          <p:nvPr/>
        </p:nvSpPr>
        <p:spPr>
          <a:xfrm flipH="false" flipV="false" rot="0">
            <a:off x="9223750" y="1125725"/>
            <a:ext cx="8035550" cy="8035550"/>
          </a:xfrm>
          <a:custGeom>
            <a:avLst/>
            <a:gdLst/>
            <a:ahLst/>
            <a:cxnLst/>
            <a:rect r="r" b="b" t="t" l="l"/>
            <a:pathLst>
              <a:path h="8035550" w="8035550">
                <a:moveTo>
                  <a:pt x="0" y="0"/>
                </a:moveTo>
                <a:lnTo>
                  <a:pt x="8035550" y="0"/>
                </a:lnTo>
                <a:lnTo>
                  <a:pt x="8035550" y="8035550"/>
                </a:lnTo>
                <a:lnTo>
                  <a:pt x="0" y="8035550"/>
                </a:lnTo>
                <a:lnTo>
                  <a:pt x="0" y="0"/>
                </a:lnTo>
                <a:close/>
              </a:path>
            </a:pathLst>
          </a:custGeom>
          <a:blipFill>
            <a:blip r:embed="rId3"/>
            <a:stretch>
              <a:fillRect l="0" t="0" r="0" b="0"/>
            </a:stretch>
          </a:blipFill>
        </p:spPr>
      </p:sp>
      <p:sp>
        <p:nvSpPr>
          <p:cNvPr name="TextBox 4" id="4"/>
          <p:cNvSpPr txBox="true"/>
          <p:nvPr/>
        </p:nvSpPr>
        <p:spPr>
          <a:xfrm rot="0">
            <a:off x="921438" y="2627439"/>
            <a:ext cx="8443395" cy="2680936"/>
          </a:xfrm>
          <a:prstGeom prst="rect">
            <a:avLst/>
          </a:prstGeom>
        </p:spPr>
        <p:txBody>
          <a:bodyPr anchor="t" rtlCol="false" tIns="0" lIns="0" bIns="0" rIns="0">
            <a:spAutoFit/>
          </a:bodyPr>
          <a:lstStyle/>
          <a:p>
            <a:pPr algn="l">
              <a:lnSpc>
                <a:spcPts val="10387"/>
              </a:lnSpc>
            </a:pPr>
            <a:r>
              <a:rPr lang="en-US" sz="10387" spc="103" b="true">
                <a:solidFill>
                  <a:srgbClr val="FFFFFF"/>
                </a:solidFill>
                <a:latin typeface="Oswald Bold"/>
                <a:ea typeface="Oswald Bold"/>
                <a:cs typeface="Oswald Bold"/>
                <a:sym typeface="Oswald Bold"/>
              </a:rPr>
              <a:t>EVERY CENT </a:t>
            </a:r>
          </a:p>
          <a:p>
            <a:pPr algn="l">
              <a:lnSpc>
                <a:spcPts val="10387"/>
              </a:lnSpc>
            </a:pPr>
            <a:r>
              <a:rPr lang="en-US" sz="10387" spc="103" b="true">
                <a:solidFill>
                  <a:srgbClr val="FF8641"/>
                </a:solidFill>
                <a:latin typeface="Oswald Bold"/>
                <a:ea typeface="Oswald Bold"/>
                <a:cs typeface="Oswald Bold"/>
                <a:sym typeface="Oswald Bold"/>
              </a:rPr>
              <a:t>IS A SEED.</a:t>
            </a:r>
          </a:p>
        </p:txBody>
      </p:sp>
      <p:sp>
        <p:nvSpPr>
          <p:cNvPr name="TextBox 5" id="5"/>
          <p:cNvSpPr txBox="true"/>
          <p:nvPr/>
        </p:nvSpPr>
        <p:spPr>
          <a:xfrm rot="0">
            <a:off x="1028700" y="5592850"/>
            <a:ext cx="7323921" cy="2252346"/>
          </a:xfrm>
          <a:prstGeom prst="rect">
            <a:avLst/>
          </a:prstGeom>
        </p:spPr>
        <p:txBody>
          <a:bodyPr anchor="t" rtlCol="false" tIns="0" lIns="0" bIns="0" rIns="0">
            <a:spAutoFit/>
          </a:bodyPr>
          <a:lstStyle/>
          <a:p>
            <a:pPr algn="l">
              <a:lnSpc>
                <a:spcPts val="4479"/>
              </a:lnSpc>
            </a:pPr>
            <a:r>
              <a:rPr lang="en-US" sz="3199" b="true">
                <a:solidFill>
                  <a:srgbClr val="FFFFFF"/>
                </a:solidFill>
                <a:latin typeface="Poppins Medium"/>
                <a:ea typeface="Poppins Medium"/>
                <a:cs typeface="Poppins Medium"/>
                <a:sym typeface="Poppins Medium"/>
              </a:rPr>
              <a:t>Look out for the Lenten Appeal sticker at your parish and drop in your loose change. Every cent is a seed that you can plant!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DAGf9SwDBWM</dc:identifier>
  <dcterms:modified xsi:type="dcterms:W3CDTF">2011-08-01T06:04:30Z</dcterms:modified>
  <cp:revision>1</cp:revision>
  <dc:title>This Lent, partner with Anglican Missions to support work in The Solomon Islands and the Holy Land. Your donation will go towards safe water, sustainable agriculture, disaster preparation, counselling, education and much more.</dc:title>
</cp:coreProperties>
</file>